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3"/>
  </p:notesMasterIdLst>
  <p:handoutMasterIdLst>
    <p:handoutMasterId r:id="rId34"/>
  </p:handoutMasterIdLst>
  <p:sldIdLst>
    <p:sldId id="1309" r:id="rId6"/>
    <p:sldId id="1438" r:id="rId7"/>
    <p:sldId id="1437" r:id="rId8"/>
    <p:sldId id="1447" r:id="rId9"/>
    <p:sldId id="1467" r:id="rId10"/>
    <p:sldId id="1522" r:id="rId11"/>
    <p:sldId id="1523" r:id="rId12"/>
    <p:sldId id="1465" r:id="rId13"/>
    <p:sldId id="1487" r:id="rId14"/>
    <p:sldId id="1524" r:id="rId15"/>
    <p:sldId id="1525" r:id="rId16"/>
    <p:sldId id="1527" r:id="rId17"/>
    <p:sldId id="1526" r:id="rId18"/>
    <p:sldId id="1528" r:id="rId19"/>
    <p:sldId id="1529" r:id="rId20"/>
    <p:sldId id="1530" r:id="rId21"/>
    <p:sldId id="1513" r:id="rId22"/>
    <p:sldId id="1531" r:id="rId23"/>
    <p:sldId id="1488" r:id="rId24"/>
    <p:sldId id="1509" r:id="rId25"/>
    <p:sldId id="1518" r:id="rId26"/>
    <p:sldId id="1508" r:id="rId27"/>
    <p:sldId id="1519" r:id="rId28"/>
    <p:sldId id="1489" r:id="rId29"/>
    <p:sldId id="1520" r:id="rId30"/>
    <p:sldId id="1486" r:id="rId31"/>
    <p:sldId id="1326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438"/>
            <p14:sldId id="1437"/>
            <p14:sldId id="1447"/>
            <p14:sldId id="1467"/>
            <p14:sldId id="1522"/>
            <p14:sldId id="1523"/>
            <p14:sldId id="1465"/>
            <p14:sldId id="1487"/>
            <p14:sldId id="1524"/>
            <p14:sldId id="1525"/>
            <p14:sldId id="1527"/>
            <p14:sldId id="1526"/>
            <p14:sldId id="1528"/>
            <p14:sldId id="1529"/>
            <p14:sldId id="1530"/>
            <p14:sldId id="1513"/>
            <p14:sldId id="1531"/>
            <p14:sldId id="1488"/>
            <p14:sldId id="1509"/>
            <p14:sldId id="1518"/>
            <p14:sldId id="1508"/>
            <p14:sldId id="1519"/>
            <p14:sldId id="1489"/>
            <p14:sldId id="1520"/>
            <p14:sldId id="1486"/>
          </p14:sldIdLst>
        </p14:section>
        <p14:section name="Untitled Section" id="{6B58E802-564F-4336-851E-2FADBF0FC787}">
          <p14:sldIdLst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FFFF99"/>
    <a:srgbClr val="FFFFFF"/>
    <a:srgbClr val="004B1C"/>
    <a:srgbClr val="004B50"/>
    <a:srgbClr val="002050"/>
    <a:srgbClr val="D83B01"/>
    <a:srgbClr val="737373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3" autoAdjust="0"/>
    <p:restoredTop sz="83749" autoAdjust="0"/>
  </p:normalViewPr>
  <p:slideViewPr>
    <p:cSldViewPr>
      <p:cViewPr varScale="1">
        <p:scale>
          <a:sx n="75" d="100"/>
          <a:sy n="75" d="100"/>
        </p:scale>
        <p:origin x="24" y="14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2724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2/24/2017 10:10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attendee asks: “How did we go from 15x15 to 7x7 -&gt; Because there is another max pooling layer in the middle which reduces the features to the most important representations just like from the 32x32 did to the 15x15.</a:t>
            </a:r>
          </a:p>
          <a:p>
            <a:r>
              <a:rPr lang="en-US" dirty="0"/>
              <a:t>It is an RGB image, because it is 32x32x3 (the 3 is Red Green Blue)</a:t>
            </a:r>
          </a:p>
          <a:p>
            <a:endParaRPr lang="en-US" dirty="0"/>
          </a:p>
          <a:p>
            <a:r>
              <a:rPr lang="en-US" dirty="0"/>
              <a:t>Important Notes:</a:t>
            </a:r>
          </a:p>
          <a:p>
            <a:r>
              <a:rPr lang="en-US" dirty="0"/>
              <a:t>1.  Convolutional Networks takes into account localized patterns and reduces computation through pooling and is therefor faster and more accurate than traditional fully connected networks.</a:t>
            </a:r>
          </a:p>
          <a:p>
            <a:r>
              <a:rPr lang="en-US" dirty="0"/>
              <a:t>2.  Digits makes it so you don’t actually need to know this stuff to get good results.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Digits uses the </a:t>
            </a:r>
            <a:r>
              <a:rPr lang="en-US" dirty="0" err="1"/>
              <a:t>Kitti</a:t>
            </a:r>
            <a:r>
              <a:rPr lang="en-US" dirty="0"/>
              <a:t> format which is built for the Berkley CV center; so many labels are not used in object detection, but rather in more advanced scenarios.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8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2/24/2017 10:07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Forming</a:t>
            </a:r>
            <a:r>
              <a:rPr lang="en-US" baseline="0" dirty="0"/>
              <a:t> data into a fashion that delivers particular insights.</a:t>
            </a:r>
          </a:p>
          <a:p>
            <a:endParaRPr lang="en-US" baseline="0" dirty="0"/>
          </a:p>
          <a:p>
            <a:r>
              <a:rPr lang="en-US" baseline="0" dirty="0"/>
              <a:t>These can be numerical or to push into a format to drive charts or portions of charts.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0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9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Experiences are the raw telemetry data we get from the robot</a:t>
            </a:r>
          </a:p>
          <a:p>
            <a:r>
              <a:rPr lang="en-US" dirty="0"/>
              <a:t>Intelligence is the improved models we develop based on the data collected from the robot.</a:t>
            </a:r>
          </a:p>
          <a:p>
            <a:r>
              <a:rPr lang="en-US" dirty="0"/>
              <a:t>We repeat as the robots will continue to have more experiences.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9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 Azure "Location", or "Region". Specifies the location of the Azure Data </a:t>
            </a:r>
            <a:r>
              <a:rPr lang="en-SG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Center</a:t>
            </a:r>
            <a:r>
              <a:rPr lang="en-SG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where you want your resources to be created. The location that you use is very important in this lab because the N-Series Virtual Machines that have NVIDIA GPUs on them are only available in the "</a:t>
            </a:r>
            <a:r>
              <a:rPr lang="en-SG" sz="900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East US</a:t>
            </a:r>
            <a:r>
              <a:rPr lang="en-SG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" or ("</a:t>
            </a:r>
            <a:r>
              <a:rPr lang="en-SG" sz="900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eastus</a:t>
            </a:r>
            <a:r>
              <a:rPr lang="en-SG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") data </a:t>
            </a:r>
            <a:r>
              <a:rPr lang="en-SG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center</a:t>
            </a:r>
            <a:r>
              <a:rPr lang="en-SG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at this time. This workshop requires the use of the NVIDIA GPUs on the N-Series VMs, so we will need to make sure to provision all of our resources in the "</a:t>
            </a:r>
            <a:r>
              <a:rPr lang="en-SG" sz="900" b="1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eastus</a:t>
            </a:r>
            <a:r>
              <a:rPr lang="en-SG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" data </a:t>
            </a:r>
            <a:r>
              <a:rPr lang="en-SG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center</a:t>
            </a:r>
            <a:r>
              <a:rPr lang="en-SG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Located in your </a:t>
            </a:r>
            <a:r>
              <a:rPr lang="en-US" dirty="0" err="1"/>
              <a:t>git</a:t>
            </a:r>
            <a:r>
              <a:rPr lang="en-US" dirty="0"/>
              <a:t> hub repo/</a:t>
            </a:r>
            <a:r>
              <a:rPr lang="en-US" dirty="0" err="1"/>
              <a:t>prework</a:t>
            </a:r>
            <a:r>
              <a:rPr lang="en-US" dirty="0"/>
              <a:t>/deploy.</a:t>
            </a:r>
          </a:p>
          <a:p>
            <a:endParaRPr lang="en-US" dirty="0"/>
          </a:p>
          <a:p>
            <a:r>
              <a:rPr lang="en-US" dirty="0"/>
              <a:t>You can just copy/paste the commands while replacing anything inside the &lt;&gt; things.</a:t>
            </a:r>
          </a:p>
          <a:p>
            <a:endParaRPr lang="en-US" dirty="0"/>
          </a:p>
          <a:p>
            <a:r>
              <a:rPr lang="en-US" dirty="0"/>
              <a:t>For advanced users, you can use the .ps1 script and provide parameters and the template.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5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2/24/2017 10:07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Azure, Deep Learning &amp;</a:t>
            </a:r>
            <a:br>
              <a:rPr lang="en-US" sz="4400" b="1" dirty="0"/>
            </a:br>
            <a:r>
              <a:rPr lang="en-US" sz="4400" b="1" dirty="0"/>
              <a:t>Intelligent Robots</a:t>
            </a:r>
            <a:br>
              <a:rPr lang="en-US" sz="4400" b="1" dirty="0"/>
            </a:br>
            <a:br>
              <a:rPr lang="en-US" dirty="0"/>
            </a:br>
            <a:endParaRPr lang="en-US" sz="28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945187" cy="1825625"/>
          </a:xfrm>
        </p:spPr>
        <p:txBody>
          <a:bodyPr/>
          <a:lstStyle/>
          <a:p>
            <a:pPr lvl="0"/>
            <a:r>
              <a:rPr lang="en-US" sz="2400" b="1" dirty="0"/>
              <a:t>David Crook</a:t>
            </a:r>
          </a:p>
          <a:p>
            <a:pPr lvl="0"/>
            <a:r>
              <a:rPr lang="en-US" sz="2400" b="1" dirty="0"/>
              <a:t>@Data4Bots</a:t>
            </a:r>
          </a:p>
          <a:p>
            <a:pPr lvl="0"/>
            <a:r>
              <a:rPr lang="en-US" sz="2400" b="1" dirty="0"/>
              <a:t>www.DaCrook.com</a:t>
            </a:r>
          </a:p>
          <a:p>
            <a:pPr lvl="0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US" dirty="0"/>
              <a:t>Node CLI</a:t>
            </a:r>
          </a:p>
          <a:p>
            <a:r>
              <a:rPr lang="en-US" dirty="0"/>
              <a:t>Azure Locations</a:t>
            </a:r>
          </a:p>
          <a:p>
            <a:r>
              <a:rPr lang="en-US" dirty="0"/>
              <a:t>Resource Groups</a:t>
            </a:r>
          </a:p>
          <a:p>
            <a:r>
              <a:rPr lang="en-US" dirty="0"/>
              <a:t>IaaS</a:t>
            </a:r>
          </a:p>
          <a:p>
            <a:r>
              <a:rPr lang="en-US" dirty="0"/>
              <a:t>Compute Stack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Work Review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59" y="2201862"/>
            <a:ext cx="8104653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662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Commands.txt – For Ease :D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86" y="3116262"/>
            <a:ext cx="7361238" cy="3061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7" y="1135062"/>
            <a:ext cx="112680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29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316"/>
            <a:ext cx="9229650" cy="650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01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761577"/>
          </a:xfrm>
        </p:spPr>
        <p:txBody>
          <a:bodyPr/>
          <a:lstStyle/>
          <a:p>
            <a:r>
              <a:rPr lang="en-US" dirty="0"/>
              <a:t>Login</a:t>
            </a:r>
          </a:p>
          <a:p>
            <a:pPr lvl="1"/>
            <a:r>
              <a:rPr lang="en-SG" dirty="0" err="1"/>
              <a:t>ssh</a:t>
            </a:r>
            <a:r>
              <a:rPr lang="en-SG" dirty="0"/>
              <a:t> dliuser@dacrodlivm.eastus.cloudapp.azure.com</a:t>
            </a:r>
          </a:p>
          <a:p>
            <a:pPr lvl="1"/>
            <a:r>
              <a:rPr lang="en-SG" dirty="0"/>
              <a:t>Pwd@234567890</a:t>
            </a:r>
            <a:endParaRPr lang="en-US" dirty="0"/>
          </a:p>
          <a:p>
            <a:r>
              <a:rPr lang="en-US" dirty="0"/>
              <a:t>Clone Repo</a:t>
            </a:r>
          </a:p>
          <a:p>
            <a:pPr lvl="1"/>
            <a:r>
              <a:rPr lang="en-US" dirty="0"/>
              <a:t>cd ~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clone https://github.com/dxcamps/DLI_RoboWorkshop_1</a:t>
            </a:r>
          </a:p>
          <a:p>
            <a:r>
              <a:rPr lang="en-US" dirty="0" err="1"/>
              <a:t>Jupyter</a:t>
            </a:r>
            <a:endParaRPr lang="en-US" dirty="0"/>
          </a:p>
          <a:p>
            <a:pPr lvl="1"/>
            <a:r>
              <a:rPr lang="en-US" dirty="0"/>
              <a:t>cd ~/DLI_RoboWorkshop_1/notebooks</a:t>
            </a:r>
          </a:p>
          <a:p>
            <a:pPr lvl="1"/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 --port 80 &amp;</a:t>
            </a:r>
          </a:p>
          <a:p>
            <a:r>
              <a:rPr lang="en-US" dirty="0"/>
              <a:t>Digits</a:t>
            </a:r>
          </a:p>
          <a:p>
            <a:pPr lvl="1"/>
            <a:r>
              <a:rPr lang="fr-FR" dirty="0"/>
              <a:t>cd /</a:t>
            </a:r>
            <a:r>
              <a:rPr lang="fr-FR" dirty="0" err="1"/>
              <a:t>usr</a:t>
            </a:r>
            <a:r>
              <a:rPr lang="fr-FR" dirty="0"/>
              <a:t>/local/digits</a:t>
            </a:r>
          </a:p>
          <a:p>
            <a:pPr lvl="1"/>
            <a:r>
              <a:rPr lang="fr-FR" dirty="0"/>
              <a:t>./digits-</a:t>
            </a:r>
            <a:r>
              <a:rPr lang="fr-FR" dirty="0" err="1"/>
              <a:t>devserver</a:t>
            </a:r>
            <a:r>
              <a:rPr lang="fr-FR" dirty="0"/>
              <a:t> --port 8888 &amp;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up your servers (Using Bash :D)</a:t>
            </a:r>
          </a:p>
        </p:txBody>
      </p:sp>
    </p:spTree>
    <p:extLst>
      <p:ext uri="{BB962C8B-B14F-4D97-AF65-F5344CB8AC3E}">
        <p14:creationId xmlns:p14="http://schemas.microsoft.com/office/powerpoint/2010/main" val="12114372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4501"/>
            <a:ext cx="12436475" cy="63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195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7" y="144462"/>
            <a:ext cx="804302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019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 Note Book Dive</a:t>
            </a:r>
          </a:p>
        </p:txBody>
      </p:sp>
    </p:spTree>
    <p:extLst>
      <p:ext uri="{BB962C8B-B14F-4D97-AF65-F5344CB8AC3E}">
        <p14:creationId xmlns:p14="http://schemas.microsoft.com/office/powerpoint/2010/main" val="20184281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089529"/>
          </a:xfrm>
        </p:spPr>
        <p:txBody>
          <a:bodyPr/>
          <a:lstStyle/>
          <a:p>
            <a:r>
              <a:rPr lang="en-US" dirty="0"/>
              <a:t>Can’t use Image Classification</a:t>
            </a:r>
          </a:p>
          <a:p>
            <a:pPr lvl="1"/>
            <a:r>
              <a:rPr lang="en-US" dirty="0"/>
              <a:t>Discussion on why it fails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do about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437" y="1516062"/>
            <a:ext cx="528900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257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Note Book Dive</a:t>
            </a:r>
          </a:p>
        </p:txBody>
      </p:sp>
    </p:spTree>
    <p:extLst>
      <p:ext uri="{BB962C8B-B14F-4D97-AF65-F5344CB8AC3E}">
        <p14:creationId xmlns:p14="http://schemas.microsoft.com/office/powerpoint/2010/main" val="37875063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698927"/>
          </a:xfrm>
        </p:spPr>
        <p:txBody>
          <a:bodyPr/>
          <a:lstStyle/>
          <a:p>
            <a:r>
              <a:rPr lang="en-US" dirty="0"/>
              <a:t>What is deep learning?</a:t>
            </a:r>
          </a:p>
          <a:p>
            <a:pPr lvl="1"/>
            <a:r>
              <a:rPr lang="en-US" dirty="0"/>
              <a:t>Why convolutional networks?</a:t>
            </a:r>
          </a:p>
          <a:p>
            <a:r>
              <a:rPr lang="en-US" dirty="0"/>
              <a:t>Discussion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7" y="144462"/>
            <a:ext cx="4124325" cy="4276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7" y="2811462"/>
            <a:ext cx="42100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0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US" dirty="0"/>
              <a:t>Provide Guidance and Understanding</a:t>
            </a:r>
          </a:p>
          <a:p>
            <a:pPr lvl="1"/>
            <a:r>
              <a:rPr lang="en-US" dirty="0"/>
              <a:t>Open Q&amp;A</a:t>
            </a:r>
          </a:p>
          <a:p>
            <a:r>
              <a:rPr lang="en-US" dirty="0"/>
              <a:t>What is a Robot</a:t>
            </a:r>
          </a:p>
          <a:p>
            <a:r>
              <a:rPr lang="en-US" dirty="0"/>
              <a:t>Life Cycle</a:t>
            </a:r>
          </a:p>
          <a:p>
            <a:r>
              <a:rPr lang="en-US" dirty="0"/>
              <a:t>Impact and Effectiveness</a:t>
            </a:r>
          </a:p>
          <a:p>
            <a:pPr lvl="1"/>
            <a:r>
              <a:rPr lang="en-US" dirty="0"/>
              <a:t>Focused on practicality</a:t>
            </a:r>
          </a:p>
          <a:p>
            <a:pPr lvl="1"/>
            <a:r>
              <a:rPr lang="en-US" dirty="0"/>
              <a:t>From the perspective of making it 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21119135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Convolutional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5" y="1058862"/>
            <a:ext cx="10591798" cy="41204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9818136">
            <a:off x="-210315" y="5325426"/>
            <a:ext cx="248561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32x32 RGB Image input</a:t>
            </a:r>
          </a:p>
        </p:txBody>
      </p:sp>
      <p:sp>
        <p:nvSpPr>
          <p:cNvPr id="13" name="TextBox 12"/>
          <p:cNvSpPr txBox="1"/>
          <p:nvPr/>
        </p:nvSpPr>
        <p:spPr>
          <a:xfrm rot="19818136">
            <a:off x="1723890" y="5417936"/>
            <a:ext cx="24686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32 5x5 features created</a:t>
            </a:r>
          </a:p>
        </p:txBody>
      </p:sp>
      <p:sp>
        <p:nvSpPr>
          <p:cNvPr id="14" name="TextBox 13"/>
          <p:cNvSpPr txBox="1"/>
          <p:nvPr/>
        </p:nvSpPr>
        <p:spPr>
          <a:xfrm rot="19818136">
            <a:off x="4181313" y="4999384"/>
            <a:ext cx="2729465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Reduced features to most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Important representations</a:t>
            </a:r>
          </a:p>
        </p:txBody>
      </p:sp>
      <p:sp>
        <p:nvSpPr>
          <p:cNvPr id="15" name="TextBox 14"/>
          <p:cNvSpPr txBox="1"/>
          <p:nvPr/>
        </p:nvSpPr>
        <p:spPr>
          <a:xfrm rot="19818136">
            <a:off x="6336591" y="5230873"/>
            <a:ext cx="24686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64 5x5 features created</a:t>
            </a:r>
          </a:p>
        </p:txBody>
      </p:sp>
      <p:sp>
        <p:nvSpPr>
          <p:cNvPr id="16" name="TextBox 15"/>
          <p:cNvSpPr txBox="1"/>
          <p:nvPr/>
        </p:nvSpPr>
        <p:spPr>
          <a:xfrm rot="19818136">
            <a:off x="8514753" y="5227242"/>
            <a:ext cx="1755930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Flatten and mix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normal network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96672" y="2497485"/>
            <a:ext cx="1943994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Predict 10 classes</a:t>
            </a:r>
          </a:p>
        </p:txBody>
      </p:sp>
    </p:spTree>
    <p:extLst>
      <p:ext uri="{BB962C8B-B14F-4D97-AF65-F5344CB8AC3E}">
        <p14:creationId xmlns:p14="http://schemas.microsoft.com/office/powerpoint/2010/main" val="2058012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and Activations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037" y="1592262"/>
            <a:ext cx="4610100" cy="562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" y="1963737"/>
            <a:ext cx="637573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74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36517"/>
          </a:xfrm>
        </p:spPr>
        <p:txBody>
          <a:bodyPr/>
          <a:lstStyle/>
          <a:p>
            <a:r>
              <a:rPr lang="en-US" dirty="0"/>
              <a:t>Make sure folks used right settings.</a:t>
            </a:r>
          </a:p>
          <a:p>
            <a:r>
              <a:rPr lang="en-US" dirty="0"/>
              <a:t>Review Label File Formats and Questions</a:t>
            </a:r>
          </a:p>
          <a:p>
            <a:r>
              <a:rPr lang="en-US" dirty="0"/>
              <a:t>How it works</a:t>
            </a:r>
          </a:p>
          <a:p>
            <a:pPr lvl="1"/>
            <a:r>
              <a:rPr lang="en-US" dirty="0"/>
              <a:t>Basically sliding a box over the image classifying things.</a:t>
            </a:r>
          </a:p>
          <a:p>
            <a:pPr lvl="1"/>
            <a:r>
              <a:rPr lang="en-US" dirty="0"/>
              <a:t>Grab the location of the box</a:t>
            </a:r>
          </a:p>
          <a:p>
            <a:pPr lvl="1"/>
            <a:r>
              <a:rPr lang="en-US" dirty="0"/>
              <a:t>Merge Boxes together</a:t>
            </a:r>
          </a:p>
          <a:p>
            <a:pPr lvl="1"/>
            <a:r>
              <a:rPr lang="en-US" dirty="0"/>
              <a:t>Who cares?  Its out of the box with Digits!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Review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037" y="4645783"/>
            <a:ext cx="7315200" cy="23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762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Net (Digits Object Detection)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" y="1282675"/>
            <a:ext cx="12390438" cy="5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96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Your Data - Label Files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https://github.com/tzutalin/labelImg</a:t>
            </a:r>
            <a:endParaRPr lang="en-US" dirty="0"/>
          </a:p>
          <a:p>
            <a:pPr lvl="1"/>
            <a:r>
              <a:rPr lang="en-US" dirty="0"/>
              <a:t>Generates XML in wrong format</a:t>
            </a:r>
          </a:p>
          <a:p>
            <a:pPr lvl="1"/>
            <a:r>
              <a:rPr lang="en-US" dirty="0"/>
              <a:t>Works great though</a:t>
            </a:r>
          </a:p>
          <a:p>
            <a:r>
              <a:rPr lang="en-US" dirty="0"/>
              <a:t>Write Code</a:t>
            </a:r>
          </a:p>
          <a:p>
            <a:pPr lvl="1"/>
            <a:r>
              <a:rPr lang="en-US" dirty="0"/>
              <a:t>Get it into right format</a:t>
            </a:r>
          </a:p>
          <a:p>
            <a:pPr lvl="1"/>
            <a:r>
              <a:rPr lang="en-US" dirty="0"/>
              <a:t>Place into correct folders</a:t>
            </a:r>
          </a:p>
          <a:p>
            <a:pPr lvl="1"/>
            <a:r>
              <a:rPr lang="en-US" dirty="0"/>
              <a:t>Watch Digits work.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30" y="2895599"/>
            <a:ext cx="6690081" cy="3829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637" y="144462"/>
            <a:ext cx="4438650" cy="2600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584" y="4419014"/>
            <a:ext cx="2209254" cy="24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360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52180"/>
          </a:xfrm>
        </p:spPr>
        <p:txBody>
          <a:bodyPr/>
          <a:lstStyle/>
          <a:p>
            <a:r>
              <a:rPr lang="en-US" dirty="0"/>
              <a:t>Centralized Data</a:t>
            </a:r>
          </a:p>
          <a:p>
            <a:pPr lvl="1"/>
            <a:r>
              <a:rPr lang="en-US" dirty="0"/>
              <a:t>Shared Generated Data</a:t>
            </a:r>
          </a:p>
          <a:p>
            <a:pPr lvl="1"/>
            <a:r>
              <a:rPr lang="en-US" dirty="0"/>
              <a:t>Shared Generated Labels</a:t>
            </a:r>
          </a:p>
          <a:p>
            <a:r>
              <a:rPr lang="en-US" dirty="0"/>
              <a:t>Shared Compute</a:t>
            </a:r>
          </a:p>
          <a:p>
            <a:r>
              <a:rPr lang="en-US" dirty="0"/>
              <a:t>Pay for what you use</a:t>
            </a:r>
          </a:p>
          <a:p>
            <a:pPr lvl="1"/>
            <a:r>
              <a:rPr lang="en-US" dirty="0"/>
              <a:t>Pay for algorithms, not machines</a:t>
            </a:r>
          </a:p>
          <a:p>
            <a:r>
              <a:rPr lang="en-US" dirty="0"/>
              <a:t>Parallel Workloads</a:t>
            </a:r>
          </a:p>
          <a:p>
            <a:pPr lvl="1"/>
            <a:r>
              <a:rPr lang="en-US" dirty="0"/>
              <a:t>Engineers can work simultaneously</a:t>
            </a:r>
          </a:p>
          <a:p>
            <a:pPr lvl="1"/>
            <a:r>
              <a:rPr lang="en-US" dirty="0"/>
              <a:t>Use same source data for different workloads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pic>
        <p:nvPicPr>
          <p:cNvPr id="1026" name="Picture 2" descr="Image result for az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7" y="144462"/>
            <a:ext cx="65341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75352" y="6011862"/>
            <a:ext cx="7153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More effective Teams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18944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41426"/>
            <a:ext cx="5486399" cy="2012859"/>
          </a:xfrm>
        </p:spPr>
        <p:txBody>
          <a:bodyPr/>
          <a:lstStyle/>
          <a:p>
            <a:r>
              <a:rPr lang="en-US" dirty="0"/>
              <a:t>Open Q&amp;A </a:t>
            </a:r>
            <a:br>
              <a:rPr lang="en-US" dirty="0"/>
            </a:br>
            <a:endParaRPr lang="en-SG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9958508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/>
              <a:t>@Data4Bots</a:t>
            </a:r>
          </a:p>
          <a:p>
            <a:r>
              <a:rPr lang="en-US" sz="2040" dirty="0"/>
              <a:t>www.dacrook.com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</a:t>
            </a:r>
            <a:r>
              <a:rPr lang="en-US" dirty="0">
                <a:latin typeface="+mn-lt"/>
              </a:rPr>
              <a:t>Know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Microsoft Azure</a:t>
            </a:r>
          </a:p>
          <a:p>
            <a:pPr lvl="1"/>
            <a:r>
              <a:rPr lang="en-US" b="1" dirty="0"/>
              <a:t>IaaS: </a:t>
            </a:r>
            <a:r>
              <a:rPr lang="en-US" dirty="0"/>
              <a:t>Virtual Machines, Networking, Storage, Containers etc.</a:t>
            </a:r>
          </a:p>
          <a:p>
            <a:pPr lvl="1"/>
            <a:r>
              <a:rPr lang="en-US" b="1" dirty="0"/>
              <a:t>PaaS: </a:t>
            </a:r>
            <a:r>
              <a:rPr lang="en-US" dirty="0"/>
              <a:t>Communications, Machine Learning, Web, Streaming etc.</a:t>
            </a:r>
          </a:p>
          <a:p>
            <a:pPr lvl="1"/>
            <a:r>
              <a:rPr lang="en-US" b="1" dirty="0"/>
              <a:t>SaaS: </a:t>
            </a:r>
            <a:r>
              <a:rPr lang="en-US" dirty="0"/>
              <a:t>Office, Email, Skype, Chat etc.</a:t>
            </a:r>
            <a:endParaRPr lang="en-US" b="1" dirty="0"/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Deep Learning</a:t>
            </a:r>
          </a:p>
          <a:p>
            <a:pPr lvl="1"/>
            <a:r>
              <a:rPr lang="en-US" b="1" dirty="0"/>
              <a:t>Caffe: </a:t>
            </a:r>
            <a:r>
              <a:rPr lang="en-US" dirty="0"/>
              <a:t>From Berkley Vision Center.</a:t>
            </a:r>
            <a:endParaRPr lang="en-US" b="1" dirty="0"/>
          </a:p>
          <a:p>
            <a:pPr lvl="1"/>
            <a:r>
              <a:rPr lang="en-US" b="1" dirty="0"/>
              <a:t>Networks: </a:t>
            </a:r>
            <a:r>
              <a:rPr lang="en-US" dirty="0"/>
              <a:t>Image Classification, Object Detection, Pattern Matching, Generation etc.</a:t>
            </a:r>
            <a:r>
              <a:rPr lang="en-US" b="1" dirty="0"/>
              <a:t>   </a:t>
            </a:r>
            <a:endParaRPr lang="en-US" dirty="0"/>
          </a:p>
          <a:p>
            <a:pPr lvl="1"/>
            <a:r>
              <a:rPr lang="en-US" b="1" dirty="0"/>
              <a:t>Digits: </a:t>
            </a:r>
            <a:r>
              <a:rPr lang="en-US" dirty="0"/>
              <a:t>No need for a PhD; effective common algorithms on GPU out of the box</a:t>
            </a:r>
          </a:p>
          <a:p>
            <a:pPr>
              <a:spcBef>
                <a:spcPts val="1800"/>
              </a:spcBef>
            </a:pPr>
            <a:r>
              <a:rPr lang="en-US" dirty="0"/>
              <a:t>Robotics</a:t>
            </a:r>
          </a:p>
          <a:p>
            <a:pPr lvl="1"/>
            <a:r>
              <a:rPr lang="en-US" b="1" dirty="0"/>
              <a:t>Brains:</a:t>
            </a:r>
            <a:r>
              <a:rPr lang="en-US" dirty="0"/>
              <a:t> TX-1, Raspberry Pi.  High order embedded controllers.</a:t>
            </a:r>
          </a:p>
          <a:p>
            <a:pPr lvl="1"/>
            <a:r>
              <a:rPr lang="en-US" b="1" dirty="0"/>
              <a:t>Control Hubs:</a:t>
            </a:r>
            <a:r>
              <a:rPr lang="en-US" dirty="0"/>
              <a:t> Arduinos, PICs.  Low order real time embedded controllers.</a:t>
            </a:r>
          </a:p>
          <a:p>
            <a:pPr lvl="1"/>
            <a:r>
              <a:rPr lang="en-US" b="1" dirty="0"/>
              <a:t>Actuary: </a:t>
            </a:r>
            <a:r>
              <a:rPr lang="en-US" dirty="0"/>
              <a:t>Servos, DC Motors, Stepper Motors etc.  Moving Parts</a:t>
            </a:r>
          </a:p>
          <a:p>
            <a:pPr lvl="1"/>
            <a:r>
              <a:rPr lang="en-US" b="1" dirty="0"/>
              <a:t>Sensory: </a:t>
            </a:r>
            <a:r>
              <a:rPr lang="en-US" dirty="0"/>
              <a:t>Cameras, Gyroscopes, Infrared, Distance etc.  Senses the world around it.</a:t>
            </a:r>
          </a:p>
        </p:txBody>
      </p:sp>
    </p:spTree>
    <p:extLst>
      <p:ext uri="{BB962C8B-B14F-4D97-AF65-F5344CB8AC3E}">
        <p14:creationId xmlns:p14="http://schemas.microsoft.com/office/powerpoint/2010/main" val="361076336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What is a Robot?</a:t>
            </a:r>
          </a:p>
        </p:txBody>
      </p:sp>
      <p:pic>
        <p:nvPicPr>
          <p:cNvPr id="1026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/>
          <p:cNvSpPr/>
          <p:nvPr/>
        </p:nvSpPr>
        <p:spPr bwMode="auto">
          <a:xfrm>
            <a:off x="1798637" y="2582862"/>
            <a:ext cx="838200" cy="609600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 bwMode="auto">
          <a:xfrm>
            <a:off x="4313237" y="3116262"/>
            <a:ext cx="838200" cy="609600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 bwMode="auto">
          <a:xfrm>
            <a:off x="7012849" y="2697162"/>
            <a:ext cx="510036" cy="304800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: Rounded Corners 22"/>
          <p:cNvSpPr/>
          <p:nvPr/>
        </p:nvSpPr>
        <p:spPr bwMode="auto">
          <a:xfrm>
            <a:off x="8961437" y="3529080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: Rounded Corners 24"/>
          <p:cNvSpPr/>
          <p:nvPr/>
        </p:nvSpPr>
        <p:spPr bwMode="auto">
          <a:xfrm>
            <a:off x="10180637" y="3553583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: Rounded Corners 25"/>
          <p:cNvSpPr/>
          <p:nvPr/>
        </p:nvSpPr>
        <p:spPr bwMode="auto">
          <a:xfrm>
            <a:off x="9371909" y="3978964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/>
          <p:cNvSpPr/>
          <p:nvPr/>
        </p:nvSpPr>
        <p:spPr bwMode="auto">
          <a:xfrm>
            <a:off x="9782381" y="3978963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5566" y="1668716"/>
            <a:ext cx="165494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Decisions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15518" y="4372526"/>
            <a:ext cx="15098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Controls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71706" y="1668716"/>
            <a:ext cx="14182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Sensors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7637" y="4487862"/>
            <a:ext cx="166904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Actuators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2436" y="2074162"/>
            <a:ext cx="214622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Judgement + Memory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13627" y="4717358"/>
            <a:ext cx="2523576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Signals to maintain sensors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actuators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36193" y="2076337"/>
            <a:ext cx="272305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World inputs such as cameras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80281" y="4871043"/>
            <a:ext cx="17837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Things that move.</a:t>
            </a:r>
          </a:p>
        </p:txBody>
      </p:sp>
    </p:spTree>
    <p:extLst>
      <p:ext uri="{BB962C8B-B14F-4D97-AF65-F5344CB8AC3E}">
        <p14:creationId xmlns:p14="http://schemas.microsoft.com/office/powerpoint/2010/main" val="36569795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Robot Lifecycle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287462"/>
            <a:ext cx="3048000" cy="1584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4237" y="3040062"/>
            <a:ext cx="2133600" cy="1754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37" y="4993998"/>
            <a:ext cx="2514600" cy="1752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92907" y="1096951"/>
            <a:ext cx="15418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Simulate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92907" y="1480132"/>
            <a:ext cx="717353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 through A.I. and hardware quickly in a pre-prototype phase.  Produces a ton of data.  Record simulated telemetry streams for development of necessary models.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907" y="3018075"/>
            <a:ext cx="170456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Prototype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92906" y="3429758"/>
            <a:ext cx="7554531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Physical application of simulation.  Produces more data.  Work data in with simulated data to fine tune algorithms for the real world.  Continually push these boundaries with the physical prototype.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2907" y="4789557"/>
            <a:ext cx="14857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Produce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92906" y="5172738"/>
            <a:ext cx="847129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Produce a real product for broad distribution.  There will still be data collected for fine tuning.  This data will help adjunct the previous data as well as design simulations as a further test bed.</a:t>
            </a:r>
          </a:p>
        </p:txBody>
      </p:sp>
    </p:spTree>
    <p:extLst>
      <p:ext uri="{BB962C8B-B14F-4D97-AF65-F5344CB8AC3E}">
        <p14:creationId xmlns:p14="http://schemas.microsoft.com/office/powerpoint/2010/main" val="11079016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399" cy="5115246"/>
          </a:xfrm>
        </p:spPr>
        <p:txBody>
          <a:bodyPr/>
          <a:lstStyle/>
          <a:p>
            <a:r>
              <a:rPr lang="en-US" dirty="0"/>
              <a:t>Headless in Azure</a:t>
            </a:r>
          </a:p>
          <a:p>
            <a:r>
              <a:rPr lang="en-US" dirty="0"/>
              <a:t>AI Training Clusters Learn Basics in Simulator</a:t>
            </a:r>
          </a:p>
          <a:p>
            <a:r>
              <a:rPr lang="en-US" dirty="0"/>
              <a:t>Merge results from thousands of simultaneous learners</a:t>
            </a:r>
          </a:p>
          <a:p>
            <a:r>
              <a:rPr lang="en-US" dirty="0"/>
              <a:t>Dump Results/History to Data Lake</a:t>
            </a:r>
          </a:p>
          <a:p>
            <a:r>
              <a:rPr lang="en-US" dirty="0"/>
              <a:t>Iterate AI quickly/easily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37" y="525462"/>
            <a:ext cx="610704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11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419599" cy="5078313"/>
          </a:xfrm>
        </p:spPr>
        <p:txBody>
          <a:bodyPr/>
          <a:lstStyle/>
          <a:p>
            <a:r>
              <a:rPr lang="en-US" dirty="0"/>
              <a:t>Tune on Race Track</a:t>
            </a:r>
          </a:p>
          <a:p>
            <a:pPr lvl="1"/>
            <a:r>
              <a:rPr lang="en-US" dirty="0"/>
              <a:t>Start with model trained on simulated data</a:t>
            </a:r>
          </a:p>
          <a:p>
            <a:pPr lvl="1"/>
            <a:r>
              <a:rPr lang="en-US" dirty="0"/>
              <a:t>Learn more on track</a:t>
            </a:r>
          </a:p>
          <a:p>
            <a:r>
              <a:rPr lang="en-US" dirty="0"/>
              <a:t>Blob Storage</a:t>
            </a:r>
          </a:p>
          <a:p>
            <a:pPr lvl="1"/>
            <a:r>
              <a:rPr lang="en-US" dirty="0"/>
              <a:t>Batch Dumps</a:t>
            </a:r>
          </a:p>
          <a:p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Diagnostics Ingestion</a:t>
            </a:r>
          </a:p>
          <a:p>
            <a:pPr lvl="1"/>
            <a:r>
              <a:rPr lang="en-US" dirty="0"/>
              <a:t>Push commands</a:t>
            </a:r>
          </a:p>
          <a:p>
            <a:pPr lvl="1"/>
            <a:r>
              <a:rPr lang="en-US" dirty="0"/>
              <a:t>Manual Override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on Race Track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37" y="1897062"/>
            <a:ext cx="7470092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05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Robot Data Life Cycle</a:t>
            </a:r>
            <a:endParaRPr lang="en-SG" dirty="0"/>
          </a:p>
        </p:txBody>
      </p:sp>
      <p:pic>
        <p:nvPicPr>
          <p:cNvPr id="8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35" y="4232483"/>
            <a:ext cx="1664804" cy="86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984314">
            <a:off x="3944686" y="3133881"/>
            <a:ext cx="603319" cy="115623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89437" y="1338470"/>
            <a:ext cx="2933698" cy="2006391"/>
            <a:chOff x="4389437" y="1338470"/>
            <a:chExt cx="2933698" cy="20063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837" y="1338470"/>
              <a:ext cx="632559" cy="18518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2103420"/>
              <a:ext cx="467544" cy="88008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6906" y="1663379"/>
              <a:ext cx="467544" cy="880082"/>
            </a:xfrm>
            <a:prstGeom prst="rect">
              <a:avLst/>
            </a:prstGeom>
          </p:spPr>
        </p:pic>
        <p:pic>
          <p:nvPicPr>
            <p:cNvPr id="2050" name="Picture 2" descr="Image result for azur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37" y="1668462"/>
              <a:ext cx="2933698" cy="1676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80837">
            <a:off x="6927626" y="3044145"/>
            <a:ext cx="791018" cy="15363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5897" y="5299283"/>
            <a:ext cx="434794" cy="455255"/>
          </a:xfrm>
          <a:prstGeom prst="rect">
            <a:avLst/>
          </a:prstGeom>
        </p:spPr>
      </p:pic>
      <p:sp>
        <p:nvSpPr>
          <p:cNvPr id="5" name="Arrow: Left 4"/>
          <p:cNvSpPr/>
          <p:nvPr/>
        </p:nvSpPr>
        <p:spPr bwMode="auto">
          <a:xfrm>
            <a:off x="5087897" y="5411638"/>
            <a:ext cx="1812477" cy="685800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59415" y="3190308"/>
            <a:ext cx="196271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experiences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07382" y="3251900"/>
            <a:ext cx="19266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intelligence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53852" y="5013804"/>
            <a:ext cx="123572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7591811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Transforms Experiences into Intelligence</a:t>
            </a:r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8809037" y="2316002"/>
            <a:ext cx="2933698" cy="2006391"/>
            <a:chOff x="4389437" y="1338470"/>
            <a:chExt cx="2933698" cy="2006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6837" y="1338470"/>
              <a:ext cx="632559" cy="18518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837" y="2103420"/>
              <a:ext cx="467544" cy="8800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6906" y="1663379"/>
              <a:ext cx="467544" cy="880082"/>
            </a:xfrm>
            <a:prstGeom prst="rect">
              <a:avLst/>
            </a:prstGeom>
          </p:spPr>
        </p:pic>
        <p:pic>
          <p:nvPicPr>
            <p:cNvPr id="12" name="Picture 2" descr="Image result for az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37" y="1668462"/>
              <a:ext cx="2933698" cy="1676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8" y="1212849"/>
            <a:ext cx="7776566" cy="547269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</p:cNvCxnSpPr>
          <p:nvPr/>
        </p:nvCxnSpPr>
        <p:spPr>
          <a:xfrm>
            <a:off x="8056824" y="1298918"/>
            <a:ext cx="2057400" cy="1131544"/>
          </a:xfrm>
          <a:prstGeom prst="line">
            <a:avLst/>
          </a:prstGeom>
          <a:ln w="381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8123237" y="4399199"/>
            <a:ext cx="1932730" cy="1003063"/>
          </a:xfrm>
          <a:prstGeom prst="line">
            <a:avLst/>
          </a:prstGeom>
          <a:ln w="381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913" y="5551173"/>
            <a:ext cx="1729810" cy="12973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216" y="5550833"/>
            <a:ext cx="1729810" cy="12973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141" y="5559519"/>
            <a:ext cx="1729810" cy="12973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1100" y="5540835"/>
            <a:ext cx="1729810" cy="12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130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10055</TotalTime>
  <Words>1416</Words>
  <Application>Microsoft Office PowerPoint</Application>
  <PresentationFormat>Custom</PresentationFormat>
  <Paragraphs>189</Paragraphs>
  <Slides>27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Azure, Deep Learning &amp; Intelligent Robots  </vt:lpstr>
      <vt:lpstr>Expectations</vt:lpstr>
      <vt:lpstr>Important to Know</vt:lpstr>
      <vt:lpstr>What is a Robot?</vt:lpstr>
      <vt:lpstr>Intelligent Robot Lifecycle</vt:lpstr>
      <vt:lpstr>Simulation</vt:lpstr>
      <vt:lpstr>Train on Race Track</vt:lpstr>
      <vt:lpstr>The Robot Data Life Cycle</vt:lpstr>
      <vt:lpstr>Azure Transforms Experiences into Intelligence</vt:lpstr>
      <vt:lpstr>Pre Work Review</vt:lpstr>
      <vt:lpstr>Commands.txt – For Ease :D</vt:lpstr>
      <vt:lpstr>PowerPoint Presentation</vt:lpstr>
      <vt:lpstr>Start up your servers (Using Bash :D)</vt:lpstr>
      <vt:lpstr>PowerPoint Presentation</vt:lpstr>
      <vt:lpstr>PowerPoint Presentation</vt:lpstr>
      <vt:lpstr>Image Recognition Note Book Dive</vt:lpstr>
      <vt:lpstr>What do you do about this?</vt:lpstr>
      <vt:lpstr>Object Detection Note Book Dive</vt:lpstr>
      <vt:lpstr>Image Classification Review</vt:lpstr>
      <vt:lpstr>Deep Learning – Convolutional Networks</vt:lpstr>
      <vt:lpstr>Weights and Activations</vt:lpstr>
      <vt:lpstr>Object Detection Review</vt:lpstr>
      <vt:lpstr>Detect Net (Digits Object Detection)</vt:lpstr>
      <vt:lpstr>Use Your Data - Label Files</vt:lpstr>
      <vt:lpstr>Collaboration</vt:lpstr>
      <vt:lpstr>Open Q&amp;A 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185</cp:revision>
  <dcterms:created xsi:type="dcterms:W3CDTF">2015-08-13T16:00:51Z</dcterms:created>
  <dcterms:modified xsi:type="dcterms:W3CDTF">2017-02-24T18:02:25Z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